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73" r:id="rId4"/>
    <p:sldId id="272" r:id="rId5"/>
    <p:sldId id="271" r:id="rId6"/>
    <p:sldId id="270" r:id="rId7"/>
    <p:sldId id="275" r:id="rId8"/>
    <p:sldId id="276" r:id="rId9"/>
    <p:sldId id="277" r:id="rId10"/>
    <p:sldId id="278" r:id="rId11"/>
    <p:sldId id="279" r:id="rId12"/>
    <p:sldId id="260" r:id="rId13"/>
  </p:sldIdLst>
  <p:sldSz cx="12192000" cy="6858000"/>
  <p:notesSz cx="7104063" cy="10234613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DE"/>
    <a:srgbClr val="00ADFF"/>
    <a:srgbClr val="00ACF1"/>
    <a:srgbClr val="FF3886"/>
    <a:srgbClr val="FF581F"/>
    <a:srgbClr val="001D5A"/>
    <a:srgbClr val="0572AA"/>
    <a:srgbClr val="FFFFFF"/>
    <a:srgbClr val="DADFE3"/>
    <a:srgbClr val="D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7" autoAdjust="0"/>
    <p:restoredTop sz="86395"/>
  </p:normalViewPr>
  <p:slideViewPr>
    <p:cSldViewPr snapToGrid="0" showGuides="1">
      <p:cViewPr varScale="1">
        <p:scale>
          <a:sx n="94" d="100"/>
          <a:sy n="94" d="100"/>
        </p:scale>
        <p:origin x="63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AC2023主视觉_画板 1 副本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44450" y="1905"/>
            <a:ext cx="12236450" cy="68560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 PAC A4背景-0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61D8-351E-4D42-8178-8255C00CAC5D}" type="datetimeFigureOut">
              <a:rPr kumimoji="1" lang="zh-CN" altLang="en-US" smtClean="0"/>
              <a:t>2024/6/25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CE6D-1D8E-A94F-AD1F-78CAFBCD0F5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532737" y="122795"/>
            <a:ext cx="1350257" cy="982648"/>
          </a:xfrm>
          <a:prstGeom prst="rect">
            <a:avLst/>
          </a:prstGeom>
        </p:spPr>
      </p:pic>
      <p:pic>
        <p:nvPicPr>
          <p:cNvPr id="10" name="图片 9" descr="2024 PAC A4背景-0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323493" y="5177345"/>
            <a:ext cx="9354664" cy="1138798"/>
            <a:chOff x="1438556" y="5177345"/>
            <a:chExt cx="9354664" cy="1138798"/>
          </a:xfrm>
        </p:grpSpPr>
        <p:sp>
          <p:nvSpPr>
            <p:cNvPr id="5" name="圆角矩形 4"/>
            <p:cNvSpPr/>
            <p:nvPr/>
          </p:nvSpPr>
          <p:spPr>
            <a:xfrm>
              <a:off x="1438556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77052" y="5177345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报名编号：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438556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77052" y="5811658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队伍名称：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5166561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5166561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75716" y="5177345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75716" y="5811658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参赛成员：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资料提交方式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528677" y="1292256"/>
            <a:ext cx="6666780" cy="5478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初赛资料提交截止时间：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日上午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kumimoji="1"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各队需在截止日前由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名队员通过官网（链接：</a:t>
            </a:r>
            <a:r>
              <a:rPr kumimoji="1" lang="en-GB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个人主页提交参赛作品及相关文件的网盘链接及密码（如右图所示），如用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MacOS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系统打包格式请选用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ZIP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格式，防止文件显示乱码 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作品提交截止前，各队可对程序随时修改，并在原路径更新提交参赛程序，组委会默认以最新提交内容为准。逾期未提交的队伍视为弃赛。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350447" y="1213009"/>
            <a:ext cx="4405520" cy="5468162"/>
            <a:chOff x="7350447" y="1302750"/>
            <a:chExt cx="4405520" cy="5468162"/>
          </a:xfrm>
        </p:grpSpPr>
        <p:pic>
          <p:nvPicPr>
            <p:cNvPr id="12" name="图片 11" descr="图形用户界面, 应用程序, Teams&#10;&#10;描述已自动生成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423081" y="4671646"/>
              <a:ext cx="4332886" cy="209926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50447" y="4299857"/>
              <a:ext cx="129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第二步：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50447" y="1302750"/>
              <a:ext cx="129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第一步：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0" y="1659890"/>
            <a:ext cx="4429760" cy="24498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大赛支持及联系方式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672148" y="1026150"/>
            <a:ext cx="10749727" cy="5796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大赛平台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不限制应用平台（鼓励有条件迁移至鲲鹏计算平台）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应用程序为自研软件或开源软件的优化，面向实际应用领域，采用数值模拟、数据处理、人工智能等方法，参赛作品为非既有的基准测试代码。 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技术支持邮箱：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大赛官方网站：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www.pac-hpc.com</a:t>
            </a:r>
            <a:endParaRPr kumimoji="1" lang="en-GB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微信群名：“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PAC2023-2024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参赛群”（邀请入群）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技术支持人员：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刘  帅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liushuai@paratera.com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叶晋甫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yejf@paratera.com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62987" y="1866201"/>
            <a:ext cx="11470512" cy="2800767"/>
          </a:xfrm>
          <a:prstGeom prst="rect">
            <a:avLst/>
          </a:prstGeom>
          <a:noFill/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预祝</a:t>
            </a:r>
            <a:endParaRPr lang="en-US" altLang="zh-CN" sz="8800" b="1" spc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各参赛队取得佳绩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12232" cy="68580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95047" y="577534"/>
            <a:ext cx="1952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pitchFamily="34" charset="-122"/>
              </a:rPr>
              <a:t>目 录</a:t>
            </a:r>
          </a:p>
        </p:txBody>
      </p:sp>
      <p:sp>
        <p:nvSpPr>
          <p:cNvPr id="3" name="矩形 2"/>
          <p:cNvSpPr/>
          <p:nvPr/>
        </p:nvSpPr>
        <p:spPr>
          <a:xfrm>
            <a:off x="859536" y="1626451"/>
            <a:ext cx="8593752" cy="4243997"/>
          </a:xfrm>
          <a:prstGeom prst="rect">
            <a:avLst/>
          </a:prstGeom>
          <a:gradFill>
            <a:gsLst>
              <a:gs pos="37000">
                <a:srgbClr val="00ADFF"/>
              </a:gs>
              <a:gs pos="74000">
                <a:srgbClr val="0074DE">
                  <a:alpha val="0"/>
                </a:srgbClr>
              </a:gs>
              <a:gs pos="0">
                <a:srgbClr val="0074DE"/>
              </a:gs>
            </a:gsLst>
            <a:lin ang="0" scaled="0"/>
          </a:gra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5" name="椭圆 74"/>
          <p:cNvSpPr/>
          <p:nvPr/>
        </p:nvSpPr>
        <p:spPr>
          <a:xfrm>
            <a:off x="6754939" y="1554684"/>
            <a:ext cx="4403161" cy="4403161"/>
          </a:xfrm>
          <a:prstGeom prst="ellipse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152361" y="1828448"/>
            <a:ext cx="10374363" cy="4747961"/>
            <a:chOff x="1186698" y="1553216"/>
            <a:chExt cx="10374363" cy="4747961"/>
          </a:xfrm>
        </p:grpSpPr>
        <p:sp>
          <p:nvSpPr>
            <p:cNvPr id="42" name="椭圆 41"/>
            <p:cNvSpPr/>
            <p:nvPr/>
          </p:nvSpPr>
          <p:spPr>
            <a:xfrm rot="16200000" flipH="1">
              <a:off x="11177790" y="5917906"/>
              <a:ext cx="383271" cy="383271"/>
            </a:xfrm>
            <a:prstGeom prst="ellipse">
              <a:avLst/>
            </a:prstGeom>
            <a:gradFill flip="none" rotWithShape="1">
              <a:gsLst>
                <a:gs pos="0">
                  <a:srgbClr val="982FBF"/>
                </a:gs>
                <a:gs pos="100000">
                  <a:srgbClr val="992CBC">
                    <a:alpha val="0"/>
                    <a:lumMod val="10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86698" y="1553216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01.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参赛对象与要求</a:t>
              </a:r>
            </a:p>
          </p:txBody>
        </p:sp>
        <p:grpSp>
          <p:nvGrpSpPr>
            <p:cNvPr id="70" name="组合 50"/>
            <p:cNvGrpSpPr/>
            <p:nvPr/>
          </p:nvGrpSpPr>
          <p:grpSpPr>
            <a:xfrm flipV="1">
              <a:off x="1288298" y="2186958"/>
              <a:ext cx="417476" cy="84782"/>
              <a:chOff x="4255051" y="1934710"/>
              <a:chExt cx="697964" cy="141744"/>
            </a:xfrm>
          </p:grpSpPr>
          <p:sp>
            <p:nvSpPr>
              <p:cNvPr id="72" name="等腰三角形 48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3" name="等腰三角形 49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59"/>
            <p:cNvGrpSpPr/>
            <p:nvPr/>
          </p:nvGrpSpPr>
          <p:grpSpPr>
            <a:xfrm flipV="1">
              <a:off x="1288298" y="2995194"/>
              <a:ext cx="417476" cy="84782"/>
              <a:chOff x="4255051" y="1934710"/>
              <a:chExt cx="697964" cy="141744"/>
            </a:xfrm>
          </p:grpSpPr>
          <p:sp>
            <p:nvSpPr>
              <p:cNvPr id="68" name="等腰三角形 6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9" name="等腰三角形 6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1186698" y="2361452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02.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竞赛内容及形式</a:t>
              </a:r>
            </a:p>
          </p:txBody>
        </p:sp>
        <p:grpSp>
          <p:nvGrpSpPr>
            <p:cNvPr id="62" name="组合 75"/>
            <p:cNvGrpSpPr/>
            <p:nvPr/>
          </p:nvGrpSpPr>
          <p:grpSpPr>
            <a:xfrm flipV="1">
              <a:off x="1288298" y="3820404"/>
              <a:ext cx="417476" cy="84782"/>
              <a:chOff x="4255051" y="1934710"/>
              <a:chExt cx="697964" cy="141744"/>
            </a:xfrm>
          </p:grpSpPr>
          <p:sp>
            <p:nvSpPr>
              <p:cNvPr id="64" name="等腰三角形 77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5" name="等腰三角形 78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1186698" y="3186662"/>
              <a:ext cx="443076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03.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作品提交要求细则</a:t>
              </a:r>
            </a:p>
          </p:txBody>
        </p:sp>
        <p:grpSp>
          <p:nvGrpSpPr>
            <p:cNvPr id="58" name="组合 82"/>
            <p:cNvGrpSpPr/>
            <p:nvPr/>
          </p:nvGrpSpPr>
          <p:grpSpPr>
            <a:xfrm flipV="1">
              <a:off x="1288298" y="4667134"/>
              <a:ext cx="417476" cy="84782"/>
              <a:chOff x="4255051" y="1934710"/>
              <a:chExt cx="697964" cy="141744"/>
            </a:xfrm>
          </p:grpSpPr>
          <p:sp>
            <p:nvSpPr>
              <p:cNvPr id="60" name="等腰三角形 8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1" name="等腰三角形 8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71" name="直接连接符 72"/>
            <p:cNvCxnSpPr/>
            <p:nvPr/>
          </p:nvCxnSpPr>
          <p:spPr>
            <a:xfrm>
              <a:off x="1791721" y="2229349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2"/>
            <p:cNvCxnSpPr/>
            <p:nvPr/>
          </p:nvCxnSpPr>
          <p:spPr>
            <a:xfrm>
              <a:off x="1791721" y="303758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76"/>
            <p:cNvCxnSpPr/>
            <p:nvPr/>
          </p:nvCxnSpPr>
          <p:spPr>
            <a:xfrm>
              <a:off x="1791721" y="386279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83"/>
            <p:cNvCxnSpPr/>
            <p:nvPr/>
          </p:nvCxnSpPr>
          <p:spPr>
            <a:xfrm>
              <a:off x="1791721" y="470952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186698" y="4033392"/>
              <a:ext cx="357732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04.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作品提交方式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86698" y="4882885"/>
              <a:ext cx="49093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05.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比赛支持及联系方式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竞赛对对象与要求</a:t>
              </a:r>
            </a:p>
          </p:txBody>
        </p:sp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20952" y="2089153"/>
            <a:ext cx="9144851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</a:t>
            </a:r>
            <a:endParaRPr lang="en-US" altLang="zh-CN" sz="2800" b="1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b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参赛对象：所有独立开发并行应用软件的用户，包含机构或个人；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参赛人数：每支参赛队伍由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名队长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名参赛队员组成；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参赛平台：组委会提供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指导老师：每支队伍可邀请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位名老师进行指导（第一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第二指导）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000" dirty="0">
                <a:latin typeface="Arial" panose="020B0604020202020204" pitchFamily="34" charset="0"/>
              </a:rPr>
              <a:t> </a:t>
            </a:r>
            <a:endParaRPr kumimoji="0" lang="en-US" altLang="zh-CN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参赛内容和形式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477574" y="1292256"/>
            <a:ext cx="11422140" cy="576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800" b="1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应用组：　 </a:t>
            </a:r>
            <a:endParaRPr kumimoji="1" lang="en-US" altLang="zh-CN" sz="2800" b="1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参赛内容：应用组初赛自选命题，报名参赛队在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日上午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之前按大赛公开发布的要求提交自选命题的源代码（非强制要求）、应用运行过程记录文件、技术报告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录音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等材料。</a:t>
            </a:r>
            <a:b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晋级形式：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所有参赛作品经专家评定后按成绩全国大排名，最多取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支队伍入围决赛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每个参赛单位最多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支队伍入围决赛；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最终成绩前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为决赛一、二、三等奖；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如出现作品源代码高度相似情况，则视为同一作品，取消参赛成绩；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提交材料要求细则</a:t>
              </a:r>
            </a:p>
          </p:txBody>
        </p:sp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72148" y="1399005"/>
            <a:ext cx="11334795" cy="511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自行命题应用程序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应用程序源代码建议提交，以便组委会用来审查结果的真实性，组委会将保护作品版权。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参赛者应确保代码可以重新编译运行。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性能优化过程记录表（如有）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应用运行特征数据文件（使用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采集的程序性能文件，如有）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技术报告录音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提交一份录音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分钟）包含自动讲解演示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，并演示代码运行结果。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创新性说明文件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提交一份原创性说明文件，申明算法原创性或优化改进部分，并说明对其他作品的引用和区别。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进入决赛的队伍要求提交论文，选优推荐到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期刊上发表。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3.1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命题源代码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21321" y="2639263"/>
            <a:ext cx="11134646" cy="188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关于参赛作品源代码的要求：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非强制性要求，可以不提供；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提供的源代码包含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Makefile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，可进行重新编译，并且能够正确生成可执行文件。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要求提供的源代码不涉及版权问题；大赛组委会不负责保障源代码安全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70246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3.2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性能优化过程记录表（见附件）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528677" y="2034569"/>
            <a:ext cx="11134646" cy="373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软件负载描述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系统硬件配置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算例分类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计算结果正确性检验方法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基准算例描述和墙钟时间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分步逐步性能提升描述、优化后墙钟时间和加速比、备注等（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Known Method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3.3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补充说明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545121" y="2334124"/>
            <a:ext cx="11134646" cy="28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应用峰值性能指程序运行过程中实际达到的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Flops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值，可以使用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等工具测量、记录，或者直接调用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PAPI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来测量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可扩展性考察随计算资源的增加，加速比趋势；测试方法为使用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记录程序基准运行状态，然后加大一倍计算资源再次记录，通过对比加速比、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F/C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（计算与通信比值）和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F/IO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（计算与磁盘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的比值）等数值变化，预测进一步增加计算资源，可获得的加速情况；如果参赛队能提供更大规模的程序运行过程记录，将更好的描述可扩展性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3.4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技术报告录音</a:t>
              </a:r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PPT</a:t>
              </a:r>
              <a:endParaRPr lang="zh-CN" altLang="en-US" sz="3200" b="1" spc="300" dirty="0">
                <a:solidFill>
                  <a:srgbClr val="0357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5121" y="1206564"/>
            <a:ext cx="11216415" cy="536108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-45720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SzPct val="80000"/>
              <a:buFontTx/>
              <a:buNone/>
              <a:defRPr/>
            </a:pPr>
            <a:endParaRPr kumimoji="0" lang="en-US" altLang="zh-CN" dirty="0">
              <a:latin typeface="宋体" panose="02010600030101010101" pitchFamily="2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SzPct val="80000"/>
              <a:buNone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参赛队伍最终提交的技术报告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需具有如下章节：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提供参赛应用程序的物理描述；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提供应用程序运行的硬件环境和软件环境，其中软件环境至少包括操作系统、并行环境、相关依赖软件、所运行的应用负载等；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提供参赛应用程序的代码结构，从设计思路到主要流程设计及主要功能模块；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详细介绍参赛应用程序中采用的优化方法，基于优化方法达到的优化结果和性能指标。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参赛队伍需使用此模板并在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中添加录音讲解后制作成录音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自动播放时间不要超过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分钟，在评审过程中，超时部分会被直接切掉。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endParaRPr kumimoji="0" lang="en-US" altLang="zh-CN" sz="2400" dirty="0">
              <a:latin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endParaRPr kumimoji="0" lang="en-US" altLang="zh-CN" sz="24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E5Y2FkNzAzZGFkNjEzODkxN2MwOWZiYmI0OTQyZT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572AA"/>
            </a:gs>
            <a:gs pos="100000">
              <a:srgbClr val="001D5A"/>
            </a:gs>
          </a:gsLst>
          <a:lin ang="4680000" scaled="0"/>
        </a:gradFill>
        <a:ln w="12700" cmpd="sng">
          <a:solidFill>
            <a:schemeClr val="bg1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宽屏</PresentationFormat>
  <Paragraphs>79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黑体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paratera</dc:creator>
  <cp:lastModifiedBy>那 张</cp:lastModifiedBy>
  <cp:revision>25</cp:revision>
  <dcterms:created xsi:type="dcterms:W3CDTF">2024-06-02T10:03:00Z</dcterms:created>
  <dcterms:modified xsi:type="dcterms:W3CDTF">2024-06-25T07:19:53Z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195E17EB2903BE310E22E2636ABD7572</vt:lpwstr>
  </property>
</Properties>
</file>